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15686" r:id="rId2"/>
    <p:sldId id="15693" r:id="rId3"/>
    <p:sldId id="15694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 varScale="1">
        <p:scale>
          <a:sx n="177" d="100"/>
          <a:sy n="177" d="100"/>
        </p:scale>
        <p:origin x="151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542E4-0740-437D-AE1B-7EBC7E60DB82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C9CCA-6FD9-4A69-B565-32C207A4F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1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MoS2 is used for hydro-desulfurization; can be used in a screen here. Can check </a:t>
            </a:r>
            <a:r>
              <a:rPr lang="en-US" baseline="0" dirty="0" err="1"/>
              <a:t>ChemE</a:t>
            </a:r>
            <a:r>
              <a:rPr lang="en-US" baseline="0" dirty="0"/>
              <a:t> stock room, </a:t>
            </a:r>
            <a:r>
              <a:rPr lang="en-US" baseline="0" dirty="0" err="1"/>
              <a:t>Hermans</a:t>
            </a:r>
            <a:r>
              <a:rPr lang="en-US" baseline="0" dirty="0"/>
              <a:t> group, and/or Huber group if it moves up in priority.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F49CF-1E27-4D21-BCC4-F8968259F6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97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MoS2 is used for hydro-desulfurization; can be used in a screen here. Can check </a:t>
            </a:r>
            <a:r>
              <a:rPr lang="en-US" baseline="0" dirty="0" err="1"/>
              <a:t>ChemE</a:t>
            </a:r>
            <a:r>
              <a:rPr lang="en-US" baseline="0" dirty="0"/>
              <a:t> stock room, </a:t>
            </a:r>
            <a:r>
              <a:rPr lang="en-US" baseline="0" dirty="0" err="1"/>
              <a:t>Hermans</a:t>
            </a:r>
            <a:r>
              <a:rPr lang="en-US" baseline="0" dirty="0"/>
              <a:t> group, and/or Huber group if it moves up in priority.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F49CF-1E27-4D21-BCC4-F8968259F6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20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MoS2 is used for hydro-desulfurization; can be used in a screen here. Can check </a:t>
            </a:r>
            <a:r>
              <a:rPr lang="en-US" baseline="0" dirty="0" err="1"/>
              <a:t>ChemE</a:t>
            </a:r>
            <a:r>
              <a:rPr lang="en-US" baseline="0" dirty="0"/>
              <a:t> stock room, </a:t>
            </a:r>
            <a:r>
              <a:rPr lang="en-US" baseline="0" dirty="0" err="1"/>
              <a:t>Hermans</a:t>
            </a:r>
            <a:r>
              <a:rPr lang="en-US" baseline="0" dirty="0"/>
              <a:t> group, and/or Huber group if it moves up in priority.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F49CF-1E27-4D21-BCC4-F8968259F6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94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D03E-4B33-46BD-91C3-9DF11C86E340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CF3FB-D2EE-42AD-86CD-E6332F830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06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D03E-4B33-46BD-91C3-9DF11C86E340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CF3FB-D2EE-42AD-86CD-E6332F830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69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D03E-4B33-46BD-91C3-9DF11C86E340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CF3FB-D2EE-42AD-86CD-E6332F830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83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D03E-4B33-46BD-91C3-9DF11C86E340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CF3FB-D2EE-42AD-86CD-E6332F830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43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D03E-4B33-46BD-91C3-9DF11C86E340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CF3FB-D2EE-42AD-86CD-E6332F830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71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D03E-4B33-46BD-91C3-9DF11C86E340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CF3FB-D2EE-42AD-86CD-E6332F830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83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D03E-4B33-46BD-91C3-9DF11C86E340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CF3FB-D2EE-42AD-86CD-E6332F830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33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D03E-4B33-46BD-91C3-9DF11C86E340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CF3FB-D2EE-42AD-86CD-E6332F830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5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D03E-4B33-46BD-91C3-9DF11C86E340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CF3FB-D2EE-42AD-86CD-E6332F830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27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D03E-4B33-46BD-91C3-9DF11C86E340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CF3FB-D2EE-42AD-86CD-E6332F830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67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D03E-4B33-46BD-91C3-9DF11C86E340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CF3FB-D2EE-42AD-86CD-E6332F830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0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BD03E-4B33-46BD-91C3-9DF11C86E340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CF3FB-D2EE-42AD-86CD-E6332F830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21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0" y="6626964"/>
            <a:ext cx="9144000" cy="231036"/>
          </a:xfrm>
          <a:prstGeom prst="rect">
            <a:avLst/>
          </a:prstGeom>
          <a:gradFill rotWithShape="0">
            <a:gsLst>
              <a:gs pos="0">
                <a:srgbClr val="FF0000">
                  <a:gamma/>
                  <a:shade val="27451"/>
                  <a:invGamma/>
                </a:srgbClr>
              </a:gs>
              <a:gs pos="100000">
                <a:srgbClr val="FF00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FF215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</a:rPr>
              <a:t>Thanks also to Dr. Dylan Walsh for helpful discussions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55740" y="6557009"/>
            <a:ext cx="535860" cy="345615"/>
          </a:xfrm>
        </p:spPr>
        <p:txBody>
          <a:bodyPr/>
          <a:lstStyle/>
          <a:p>
            <a:fld id="{3C27E2B5-AFDC-6A4A-93FF-F78A7D07CF2D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0" y="-9237"/>
            <a:ext cx="9144000" cy="329335"/>
          </a:xfrm>
          <a:prstGeom prst="rect">
            <a:avLst/>
          </a:prstGeom>
          <a:gradFill rotWithShape="0">
            <a:gsLst>
              <a:gs pos="0">
                <a:srgbClr val="FF0000">
                  <a:gamma/>
                  <a:shade val="27451"/>
                  <a:invGamma/>
                </a:srgbClr>
              </a:gs>
              <a:gs pos="100000">
                <a:srgbClr val="FF00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FF215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Peristaltic Pump Remote Control – A Python User Interface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0B002-B597-00B3-755C-1CB97E9DE6EA}"/>
              </a:ext>
            </a:extLst>
          </p:cNvPr>
          <p:cNvSpPr txBox="1"/>
          <p:nvPr/>
        </p:nvSpPr>
        <p:spPr>
          <a:xfrm>
            <a:off x="43543" y="349622"/>
            <a:ext cx="9056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Scripts have been written for interfacing the Pi Pico with pumps and the PC terminal.</a:t>
            </a:r>
          </a:p>
          <a:p>
            <a:pPr algn="just"/>
            <a:r>
              <a:rPr lang="en-US" sz="2000" dirty="0"/>
              <a:t>Tom has built a GUI for pump control, so interfacing with this code is unnecessary.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2F9A26-277B-C581-F2DB-E07E314B69FB}"/>
              </a:ext>
            </a:extLst>
          </p:cNvPr>
          <p:cNvGrpSpPr/>
          <p:nvPr/>
        </p:nvGrpSpPr>
        <p:grpSpPr>
          <a:xfrm>
            <a:off x="1237422" y="1082593"/>
            <a:ext cx="6669156" cy="5499747"/>
            <a:chOff x="2052221" y="1082593"/>
            <a:chExt cx="6669156" cy="549974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F629407-6E1C-0A0B-DA53-E78D89AEF696}"/>
                </a:ext>
              </a:extLst>
            </p:cNvPr>
            <p:cNvGrpSpPr/>
            <p:nvPr/>
          </p:nvGrpSpPr>
          <p:grpSpPr>
            <a:xfrm>
              <a:off x="2052221" y="1082593"/>
              <a:ext cx="6669156" cy="3133577"/>
              <a:chOff x="1237422" y="819687"/>
              <a:chExt cx="6669156" cy="313357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60FE249-F126-AE7A-2C18-21FBFE6996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16305"/>
              <a:stretch/>
            </p:blipFill>
            <p:spPr>
              <a:xfrm>
                <a:off x="1237422" y="1103772"/>
                <a:ext cx="6669156" cy="2849492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9E5AA4-BE46-6863-FB14-CC0D9BC56373}"/>
                  </a:ext>
                </a:extLst>
              </p:cNvPr>
              <p:cNvSpPr txBox="1"/>
              <p:nvPr/>
            </p:nvSpPr>
            <p:spPr>
              <a:xfrm>
                <a:off x="1237422" y="819687"/>
                <a:ext cx="30832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Pico integration with defined pump objects: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A893F7E-1BDE-A6D4-EA5E-D8A057B6C07E}"/>
                </a:ext>
              </a:extLst>
            </p:cNvPr>
            <p:cNvGrpSpPr/>
            <p:nvPr/>
          </p:nvGrpSpPr>
          <p:grpSpPr>
            <a:xfrm>
              <a:off x="2052221" y="4286125"/>
              <a:ext cx="4793650" cy="2296215"/>
              <a:chOff x="1237421" y="4012549"/>
              <a:chExt cx="4793650" cy="229621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B7F1C82-D570-6072-3541-DECC9A2716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7422" y="4271463"/>
                <a:ext cx="4793649" cy="2037301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4C50EA-B0F9-4F0A-6E6B-3E6A22095F23}"/>
                  </a:ext>
                </a:extLst>
              </p:cNvPr>
              <p:cNvSpPr txBox="1"/>
              <p:nvPr/>
            </p:nvSpPr>
            <p:spPr>
              <a:xfrm>
                <a:off x="1237421" y="4012549"/>
                <a:ext cx="30832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PC integration with the Pi Pico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B3EE98-1FF6-7B61-4D0E-894B2CA84F67}"/>
              </a:ext>
            </a:extLst>
          </p:cNvPr>
          <p:cNvGrpSpPr/>
          <p:nvPr/>
        </p:nvGrpSpPr>
        <p:grpSpPr>
          <a:xfrm>
            <a:off x="6887565" y="4316374"/>
            <a:ext cx="1836105" cy="2070476"/>
            <a:chOff x="6553608" y="549677"/>
            <a:chExt cx="2170062" cy="2447061"/>
          </a:xfrm>
        </p:grpSpPr>
        <p:pic>
          <p:nvPicPr>
            <p:cNvPr id="14" name="Picture 13" descr="A person in a lab coat&#10;&#10;Description automatically generated">
              <a:extLst>
                <a:ext uri="{FF2B5EF4-FFF2-40B4-BE49-F238E27FC236}">
                  <a16:creationId xmlns:a16="http://schemas.microsoft.com/office/drawing/2014/main" id="{5C15FFC5-C676-6D93-BE5B-5BE3403ED8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6" t="16333" r="15271" b="29342"/>
            <a:stretch/>
          </p:blipFill>
          <p:spPr>
            <a:xfrm>
              <a:off x="6553608" y="549677"/>
              <a:ext cx="2170062" cy="217006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4DA2E4-3143-280D-5066-E91027ECE6FB}"/>
                </a:ext>
              </a:extLst>
            </p:cNvPr>
            <p:cNvSpPr txBox="1"/>
            <p:nvPr/>
          </p:nvSpPr>
          <p:spPr>
            <a:xfrm>
              <a:off x="6553608" y="2719739"/>
              <a:ext cx="21700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Tom Tan, Stahl group</a:t>
              </a:r>
            </a:p>
          </p:txBody>
        </p:sp>
      </p:grpSp>
      <p:pic>
        <p:nvPicPr>
          <p:cNvPr id="2" name="Picture 2" descr="enter image description here">
            <a:extLst>
              <a:ext uri="{FF2B5EF4-FFF2-40B4-BE49-F238E27FC236}">
                <a16:creationId xmlns:a16="http://schemas.microsoft.com/office/drawing/2014/main" id="{3F48816E-5893-DF27-3E1A-1EB8B5F05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578" y="1157712"/>
            <a:ext cx="1064803" cy="119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D59DED1-94D8-FC1B-2E65-D21C8866B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577" y="2597414"/>
            <a:ext cx="1064803" cy="57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72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0" y="6626964"/>
            <a:ext cx="9144000" cy="231036"/>
          </a:xfrm>
          <a:prstGeom prst="rect">
            <a:avLst/>
          </a:prstGeom>
          <a:gradFill rotWithShape="0">
            <a:gsLst>
              <a:gs pos="0">
                <a:srgbClr val="FF0000">
                  <a:gamma/>
                  <a:shade val="27451"/>
                  <a:invGamma/>
                </a:srgbClr>
              </a:gs>
              <a:gs pos="100000">
                <a:srgbClr val="FF00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FF215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</a:rPr>
              <a:t>Thanks also to Dr. Dylan Walsh for helpful discussions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55740" y="6557009"/>
            <a:ext cx="535860" cy="345615"/>
          </a:xfrm>
        </p:spPr>
        <p:txBody>
          <a:bodyPr/>
          <a:lstStyle/>
          <a:p>
            <a:fld id="{3C27E2B5-AFDC-6A4A-93FF-F78A7D07CF2D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0" y="-9237"/>
            <a:ext cx="9144000" cy="329335"/>
          </a:xfrm>
          <a:prstGeom prst="rect">
            <a:avLst/>
          </a:prstGeom>
          <a:gradFill rotWithShape="0">
            <a:gsLst>
              <a:gs pos="0">
                <a:srgbClr val="FF0000">
                  <a:gamma/>
                  <a:shade val="27451"/>
                  <a:invGamma/>
                </a:srgbClr>
              </a:gs>
              <a:gs pos="100000">
                <a:srgbClr val="FF00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FF215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Peristaltic Pump Remote Control – A Python User Interface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7E733-01ED-E010-153F-0AD77DABD3A8}"/>
              </a:ext>
            </a:extLst>
          </p:cNvPr>
          <p:cNvSpPr txBox="1"/>
          <p:nvPr/>
        </p:nvSpPr>
        <p:spPr>
          <a:xfrm>
            <a:off x="43543" y="320098"/>
            <a:ext cx="9056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A demo for the recipe function</a:t>
            </a:r>
          </a:p>
        </p:txBody>
      </p:sp>
      <p:pic>
        <p:nvPicPr>
          <p:cNvPr id="17" name="2024-07-10 11-05-58">
            <a:hlinkClick r:id="" action="ppaction://media"/>
            <a:extLst>
              <a:ext uri="{FF2B5EF4-FFF2-40B4-BE49-F238E27FC236}">
                <a16:creationId xmlns:a16="http://schemas.microsoft.com/office/drawing/2014/main" id="{36037486-43FF-0102-DEC7-B2196E3691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688589"/>
            <a:ext cx="9143999" cy="59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4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0" y="6626964"/>
            <a:ext cx="9144000" cy="231036"/>
          </a:xfrm>
          <a:prstGeom prst="rect">
            <a:avLst/>
          </a:prstGeom>
          <a:gradFill rotWithShape="0">
            <a:gsLst>
              <a:gs pos="0">
                <a:srgbClr val="FF0000">
                  <a:gamma/>
                  <a:shade val="27451"/>
                  <a:invGamma/>
                </a:srgbClr>
              </a:gs>
              <a:gs pos="100000">
                <a:srgbClr val="FF00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FF215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</a:rPr>
              <a:t>Thanks also to Dr. Dylan Walsh for helpful discussions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55740" y="6557009"/>
            <a:ext cx="535860" cy="345615"/>
          </a:xfrm>
        </p:spPr>
        <p:txBody>
          <a:bodyPr/>
          <a:lstStyle/>
          <a:p>
            <a:fld id="{3C27E2B5-AFDC-6A4A-93FF-F78A7D07CF2D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0" y="-9237"/>
            <a:ext cx="9144000" cy="329335"/>
          </a:xfrm>
          <a:prstGeom prst="rect">
            <a:avLst/>
          </a:prstGeom>
          <a:gradFill rotWithShape="0">
            <a:gsLst>
              <a:gs pos="0">
                <a:srgbClr val="FF0000">
                  <a:gamma/>
                  <a:shade val="27451"/>
                  <a:invGamma/>
                </a:srgbClr>
              </a:gs>
              <a:gs pos="100000">
                <a:srgbClr val="FF00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FF215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Peristaltic Pump Remote Control – A Python User Interface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0B002-B597-00B3-755C-1CB97E9DE6EA}"/>
              </a:ext>
            </a:extLst>
          </p:cNvPr>
          <p:cNvSpPr txBox="1"/>
          <p:nvPr/>
        </p:nvSpPr>
        <p:spPr>
          <a:xfrm>
            <a:off x="43543" y="349622"/>
            <a:ext cx="905691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Future improvement</a:t>
            </a:r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marL="457200" indent="-457200" algn="just">
              <a:buAutoNum type="arabicPeriod"/>
            </a:pPr>
            <a:r>
              <a:rPr lang="en-US" sz="2000" dirty="0"/>
              <a:t>Adjust parameter (e.g. command issue interval) for actual pump device.</a:t>
            </a:r>
          </a:p>
          <a:p>
            <a:pPr marL="457200" indent="-457200" algn="just">
              <a:buFontTx/>
              <a:buAutoNum type="arabicPeriod"/>
            </a:pPr>
            <a:r>
              <a:rPr lang="en-US" sz="2000" dirty="0"/>
              <a:t>Develop recipe file for actual experiment, test run on </a:t>
            </a:r>
            <a:r>
              <a:rPr lang="en-US" sz="2000" dirty="0" err="1"/>
              <a:t>EasyMax</a:t>
            </a:r>
            <a:r>
              <a:rPr lang="en-US" sz="2000" dirty="0"/>
              <a:t>.</a:t>
            </a:r>
          </a:p>
          <a:p>
            <a:pPr marL="457200" indent="-457200" algn="just">
              <a:buFontTx/>
              <a:buAutoNum type="arabicPeriod"/>
            </a:pPr>
            <a:endParaRPr lang="en-US" sz="2000" dirty="0"/>
          </a:p>
          <a:p>
            <a:pPr marL="457200" indent="-457200" algn="just">
              <a:buFontTx/>
              <a:buAutoNum type="arabicPeriod"/>
            </a:pPr>
            <a:endParaRPr lang="en-US" sz="2000" dirty="0"/>
          </a:p>
          <a:p>
            <a:pPr marL="457200" indent="-457200" algn="just">
              <a:buFontTx/>
              <a:buAutoNum type="arabicPeriod"/>
            </a:pPr>
            <a:endParaRPr lang="en-US" sz="2000" dirty="0"/>
          </a:p>
          <a:p>
            <a:pPr marL="457200" indent="-457200" algn="just">
              <a:buFontTx/>
              <a:buAutoNum type="arabicPeriod"/>
            </a:pPr>
            <a:endParaRPr lang="en-US" sz="2000" dirty="0"/>
          </a:p>
          <a:p>
            <a:pPr marL="457200" indent="-457200" algn="just">
              <a:buFontTx/>
              <a:buAutoNum type="arabicPeriod"/>
            </a:pPr>
            <a:r>
              <a:rPr lang="en-US" sz="2000" dirty="0"/>
              <a:t>Add safety monitoring and improve error handling.</a:t>
            </a:r>
          </a:p>
          <a:p>
            <a:pPr marL="457200" indent="-457200" algn="just">
              <a:buFontTx/>
              <a:buAutoNum type="arabicPeriod"/>
            </a:pPr>
            <a:r>
              <a:rPr lang="en-US" sz="2000" dirty="0"/>
              <a:t>Add sensor monitoring (e.g. thermocouple).</a:t>
            </a:r>
          </a:p>
          <a:p>
            <a:pPr marL="457200" indent="-457200" algn="just">
              <a:buFontTx/>
              <a:buAutoNum type="arabicPeriod"/>
            </a:pPr>
            <a:r>
              <a:rPr lang="en-US" sz="2000" dirty="0"/>
              <a:t>Add remote monitoring and data logging (e.g. a webpage)</a:t>
            </a:r>
          </a:p>
          <a:p>
            <a:pPr marL="457200" indent="-457200" algn="just">
              <a:buFontTx/>
              <a:buAutoNum type="arabicPeriod"/>
            </a:pPr>
            <a:r>
              <a:rPr lang="en-US" sz="2000" dirty="0"/>
              <a:t>Dynamic pump addition and editing (make it more general)</a:t>
            </a:r>
          </a:p>
          <a:p>
            <a:pPr marL="457200" indent="-457200" algn="just">
              <a:buFontTx/>
              <a:buAutoNum type="arabicPeriod"/>
            </a:pPr>
            <a:r>
              <a:rPr lang="en-US" sz="2000" dirty="0"/>
              <a:t>Incorporate into chem workshop auto-</a:t>
            </a:r>
            <a:r>
              <a:rPr lang="en-US" sz="2000" dirty="0" err="1"/>
              <a:t>rxn</a:t>
            </a:r>
            <a:r>
              <a:rPr lang="en-US" sz="2000" dirty="0"/>
              <a:t> package if needed.</a:t>
            </a:r>
          </a:p>
          <a:p>
            <a:pPr marL="457200" indent="-457200" algn="just">
              <a:buAutoNum type="arabicPeriod"/>
            </a:pPr>
            <a:r>
              <a:rPr lang="en-US" sz="2000" dirty="0"/>
              <a:t>Switch from sequential command to multithread parallel command. (challenging, need rewrite in C)</a:t>
            </a:r>
          </a:p>
          <a:p>
            <a:pPr marL="457200" indent="-457200" algn="just">
              <a:buAutoNum type="arabicPeriod"/>
            </a:pPr>
            <a:r>
              <a:rPr lang="en-US" sz="2000" dirty="0"/>
              <a:t>Control </a:t>
            </a:r>
            <a:r>
              <a:rPr lang="en-US" sz="2000" dirty="0" err="1"/>
              <a:t>EasyMax</a:t>
            </a:r>
            <a:r>
              <a:rPr lang="en-US" sz="2000" dirty="0"/>
              <a:t> platform? (close-source, depending on their response)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Currently, we envision clicking two start buttons at the same time (one in iControl, other in this script) to run a series of experiments and collect sample.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E4D799-9730-6311-786D-A05DFF9C30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737925"/>
              </p:ext>
            </p:extLst>
          </p:nvPr>
        </p:nvGraphicFramePr>
        <p:xfrm>
          <a:off x="1390650" y="1978724"/>
          <a:ext cx="6362700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06799787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90476549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47664137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736653483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1886700217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78020671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329963098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83462973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Time point (min)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Pump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Pump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Pump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Valve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Valve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Valve 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Notes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41714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Off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Off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Start initial fill with reaction solution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9089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Off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CCW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ccw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ccw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For testing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4171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Off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ccw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cw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For testing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498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Off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672926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off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5455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9211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2046</TotalTime>
  <Words>423</Words>
  <Application>Microsoft Office PowerPoint</Application>
  <PresentationFormat>On-screen Show (4:3)</PresentationFormat>
  <Paragraphs>77</Paragraphs>
  <Slides>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MATHEW R JOHNSON</dc:creator>
  <cp:lastModifiedBy>Tom Tan</cp:lastModifiedBy>
  <cp:revision>178</cp:revision>
  <dcterms:created xsi:type="dcterms:W3CDTF">2023-07-24T14:50:32Z</dcterms:created>
  <dcterms:modified xsi:type="dcterms:W3CDTF">2024-07-10T17:23:41Z</dcterms:modified>
</cp:coreProperties>
</file>